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7" r:id="rId2"/>
    <p:sldId id="266" r:id="rId3"/>
    <p:sldId id="274" r:id="rId4"/>
    <p:sldId id="271" r:id="rId5"/>
    <p:sldId id="282" r:id="rId6"/>
    <p:sldId id="283" r:id="rId7"/>
    <p:sldId id="286" r:id="rId8"/>
    <p:sldId id="287" r:id="rId9"/>
    <p:sldId id="290" r:id="rId10"/>
    <p:sldId id="288" r:id="rId11"/>
    <p:sldId id="291" r:id="rId12"/>
    <p:sldId id="292" r:id="rId13"/>
    <p:sldId id="275" r:id="rId14"/>
    <p:sldId id="289" r:id="rId15"/>
    <p:sldId id="27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7015" userDrawn="1">
          <p15:clr>
            <a:srgbClr val="A4A3A4"/>
          </p15:clr>
        </p15:guide>
        <p15:guide id="4" orient="horz" pos="3861" userDrawn="1">
          <p15:clr>
            <a:srgbClr val="A4A3A4"/>
          </p15:clr>
        </p15:guide>
        <p15:guide id="5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7167"/>
    <a:srgbClr val="00AFB9"/>
    <a:srgbClr val="0081A7"/>
    <a:srgbClr val="FED9B7"/>
    <a:srgbClr val="FDFCDC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8AA308-2E88-4E5A-AD4B-8EE349210EFE}" v="292" dt="2020-10-06T12:40:09.9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41" autoAdjust="0"/>
    <p:restoredTop sz="79513" autoAdjust="0"/>
  </p:normalViewPr>
  <p:slideViewPr>
    <p:cSldViewPr snapToGrid="0">
      <p:cViewPr varScale="1">
        <p:scale>
          <a:sx n="64" d="100"/>
          <a:sy n="64" d="100"/>
        </p:scale>
        <p:origin x="1318" y="41"/>
      </p:cViewPr>
      <p:guideLst>
        <p:guide orient="horz" pos="2160"/>
        <p:guide pos="665"/>
        <p:guide pos="7015"/>
        <p:guide orient="horz" pos="38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A5D693-9C97-452F-9EFA-6012D7033A3A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D36E16-5E0C-4AB8-B1F2-C93D19D1C7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9549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안녕하세요</a:t>
            </a:r>
            <a:endParaRPr lang="en-US" altLang="ko-KR"/>
          </a:p>
          <a:p>
            <a:r>
              <a:rPr lang="ko-KR" altLang="en-US"/>
              <a:t>저는 안드로이드 스튜디오를 이용하여 필적 인증을 진행하는 앱을 만들었습니다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5049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모델이 다 돌아가게 되면 로딩화면이 종료되고 결과화면이 뜨게됩니다</a:t>
            </a:r>
            <a:endParaRPr lang="en-US" altLang="ko-KR"/>
          </a:p>
          <a:p>
            <a:r>
              <a:rPr lang="ko-KR" altLang="en-US"/>
              <a:t>결과로는 모델이 돌아가는데 걸린 시간</a:t>
            </a:r>
            <a:r>
              <a:rPr lang="en-US" altLang="ko-KR"/>
              <a:t>, </a:t>
            </a:r>
            <a:r>
              <a:rPr lang="ko-KR" altLang="en-US"/>
              <a:t>모델의 출력값</a:t>
            </a:r>
            <a:r>
              <a:rPr lang="en-US" altLang="ko-KR"/>
              <a:t>, </a:t>
            </a:r>
            <a:r>
              <a:rPr lang="ko-KR" altLang="en-US"/>
              <a:t>모델의 출력값이 </a:t>
            </a:r>
            <a:r>
              <a:rPr lang="en-US" altLang="ko-KR"/>
              <a:t>imposter</a:t>
            </a:r>
            <a:r>
              <a:rPr lang="ko-KR" altLang="en-US"/>
              <a:t>와 </a:t>
            </a:r>
            <a:r>
              <a:rPr lang="en-US" altLang="ko-KR"/>
              <a:t>genuine</a:t>
            </a:r>
            <a:r>
              <a:rPr lang="ko-KR" altLang="en-US"/>
              <a:t>중 어디에 더 </a:t>
            </a:r>
            <a:r>
              <a:rPr lang="ko-KR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가까운지를 나타내는 프로그레스 바가 </a:t>
            </a:r>
            <a:r>
              <a:rPr lang="ko-KR" altLang="en-US"/>
              <a:t>표시됩니다</a:t>
            </a:r>
            <a:r>
              <a:rPr lang="en-US" altLang="ko-KR"/>
              <a:t>. </a:t>
            </a:r>
          </a:p>
          <a:p>
            <a:r>
              <a:rPr lang="ko-KR" altLang="en-US"/>
              <a:t>모델의 출력값은 원래 </a:t>
            </a:r>
            <a:r>
              <a:rPr lang="en-US" altLang="ko-KR"/>
              <a:t>0-1</a:t>
            </a:r>
            <a:r>
              <a:rPr lang="ko-KR" altLang="en-US"/>
              <a:t>사이로 나오게 되는데 보기 쉽게 하기 위해 </a:t>
            </a:r>
            <a:r>
              <a:rPr lang="en-US" altLang="ko-KR"/>
              <a:t>100</a:t>
            </a:r>
            <a:r>
              <a:rPr lang="ko-KR" altLang="en-US"/>
              <a:t>을 곱하여 퍼센테이지로 나타내었습니다</a:t>
            </a:r>
            <a:endParaRPr lang="en-US" altLang="ko-KR"/>
          </a:p>
          <a:p>
            <a:r>
              <a:rPr lang="en-US" altLang="ko-KR"/>
              <a:t>Back</a:t>
            </a:r>
            <a:r>
              <a:rPr lang="ko-KR" altLang="en-US"/>
              <a:t>버튼을 누르게 된다면 이전 화면으로 돌아갈 수 있습니다</a:t>
            </a:r>
            <a:endParaRPr lang="en-US" altLang="ko-KR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6454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출력된 결과값이 정확한지 확인하기 위해 테스트 해본 결과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모델의 테스트 결과와 완전하게 유사하게 나오지는 않았습니다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endParaRPr lang="ko-KR" altLang="ko-KR" sz="1800" kern="1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/>
              <a:t>이유는 아마도 이미지를 비트맵으로 바꾸고 </a:t>
            </a:r>
            <a:r>
              <a:rPr lang="en-US" altLang="ko-KR"/>
              <a:t>byte</a:t>
            </a:r>
            <a:r>
              <a:rPr lang="ko-KR" altLang="en-US"/>
              <a:t>로 바꾸고 하면서</a:t>
            </a:r>
            <a:r>
              <a:rPr lang="en-US" altLang="ko-KR"/>
              <a:t>(</a:t>
            </a:r>
            <a:r>
              <a:rPr lang="ko-KR" altLang="en-US"/>
              <a:t>이미지를 변환하면서</a:t>
            </a:r>
            <a:r>
              <a:rPr lang="en-US" altLang="ko-KR"/>
              <a:t>?)</a:t>
            </a:r>
            <a:r>
              <a:rPr lang="ko-KR" altLang="en-US"/>
              <a:t> 정보가 손실되거나 하는등 문제가 생겨서 사진 인풋값이 모델의 인풋과 동일하게 들어가지 않아 아웃풋 값이 조금 다르게 나오게되는 것 같습니다</a:t>
            </a:r>
            <a:endParaRPr lang="en-US" altLang="ko-KR"/>
          </a:p>
          <a:p>
            <a:r>
              <a:rPr lang="ko-KR" altLang="en-US"/>
              <a:t>하지만 아예 다른 사람의 글자가 들어갔을 때 결과값이 확연하게 작은 수가 나오기 때문에 모델 자체는 잘 구동된다고 생각하였습니다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90065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뒤로가기 누르면 이전 화면으로 넘어가게 됩니다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6463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다음은 앱 구동 시연 영상입니다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0870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화면 녹화해서 추가하기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267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목차는 다음과 같습니다</a:t>
            </a:r>
            <a:endParaRPr lang="en-US" altLang="ko-KR"/>
          </a:p>
          <a:p>
            <a:r>
              <a:rPr lang="en-US" altLang="ko-KR"/>
              <a:t>Ui</a:t>
            </a:r>
            <a:r>
              <a:rPr lang="ko-KR" altLang="en-US"/>
              <a:t> 디자인과 기능 설명을 동시에 진행하겠습니다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8548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Ui</a:t>
            </a:r>
            <a:r>
              <a:rPr lang="ko-KR" altLang="en-US"/>
              <a:t> 디자인 및 기능에 대해 설명드리겠습니다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1813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제가 만든 어플리케이션의 이름은 소프트웨어</a:t>
            </a:r>
            <a:r>
              <a:rPr lang="en-US" altLang="ko-KR"/>
              <a:t>_handwriting</a:t>
            </a:r>
            <a:r>
              <a:rPr lang="ko-KR" altLang="en-US"/>
              <a:t>이며</a:t>
            </a:r>
            <a:endParaRPr lang="en-US" altLang="ko-KR"/>
          </a:p>
          <a:p>
            <a:r>
              <a:rPr lang="ko-KR" altLang="en-US"/>
              <a:t>다음과 같이 어플리케이션 아이콘의 디자인을 했습니다</a:t>
            </a:r>
            <a:endParaRPr lang="en-US" altLang="ko-KR"/>
          </a:p>
          <a:p>
            <a:r>
              <a:rPr lang="ko-KR" altLang="en-US"/>
              <a:t>원래는 위와 같이 기본 어플리케이션 모양으로 설정되어 있었으나 필적 인증 앱임을 알릴 수 있도록 글씨를 뜻하는 아이콘과 흰색 바탕을 사용하여 어플리케이션의 아이콘을 변경하였습니다</a:t>
            </a:r>
            <a:r>
              <a:rPr lang="en-US" altLang="ko-KR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09454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앱을 처음에 실행하게 되면 오른쪽과 같은 화면이 나오게 되는데 이를 </a:t>
            </a:r>
            <a:r>
              <a:rPr lang="en-US" altLang="ko-KR"/>
              <a:t>splash</a:t>
            </a:r>
            <a:r>
              <a:rPr lang="ko-KR" altLang="en-US"/>
              <a:t>라고 합니다</a:t>
            </a:r>
            <a:r>
              <a:rPr lang="en-US" altLang="ko-KR"/>
              <a:t>.</a:t>
            </a:r>
          </a:p>
          <a:p>
            <a:r>
              <a:rPr lang="ko-KR" altLang="en-US"/>
              <a:t>카카오톡을 키면 처음에 어플 대표화면이 나오고 그 뒤에 카톡이 실행되게 되는데 그것과 같은 것을 </a:t>
            </a:r>
            <a:r>
              <a:rPr lang="en-US" altLang="ko-KR"/>
              <a:t>splash</a:t>
            </a:r>
            <a:r>
              <a:rPr lang="ko-KR" altLang="en-US"/>
              <a:t>라고 말합니다</a:t>
            </a:r>
            <a:endParaRPr lang="en-US" altLang="ko-KR"/>
          </a:p>
          <a:p>
            <a:r>
              <a:rPr lang="ko-KR" altLang="en-US"/>
              <a:t>저도 </a:t>
            </a:r>
            <a:r>
              <a:rPr lang="en-US" altLang="ko-KR"/>
              <a:t>splash</a:t>
            </a:r>
            <a:r>
              <a:rPr lang="ko-KR" altLang="en-US"/>
              <a:t>를 추가하여 앱에 대한 기대를 높이고자 하였습니다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3432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스플래시 이후에 앱이 실행되게 되며 다음과 같은 초기 화면이 뜨게 됩니다</a:t>
            </a:r>
            <a:endParaRPr lang="en-US" altLang="ko-KR" sz="180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두 개의 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photo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버튼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이미지 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2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개 보여주는 부분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, start 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버튼으로 구성이 되어있습니다</a:t>
            </a:r>
            <a:endParaRPr lang="en-US" altLang="ko-KR" sz="180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두 개의 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photo 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버튼을 누르게 되면 카메라와 연결이 되며 그 카메라로 촬영한 두 개의 이미지가 이곳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(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이미지 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2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개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놓는 부분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)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에 오게 됩니다</a:t>
            </a:r>
            <a:endParaRPr lang="en-US" altLang="ko-KR" sz="1800">
              <a:effectLst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그리고 나서 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start 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버튼을 누르면 촬영한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 2</a:t>
            </a:r>
            <a:r>
              <a:rPr lang="ko-KR" altLang="en-US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개의 글자 이미지에 대해 유사도 값을 뽑아줍니다</a:t>
            </a:r>
            <a:r>
              <a:rPr lang="en-US" altLang="ko-KR" sz="1800">
                <a:effectLst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9110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우선 </a:t>
            </a:r>
            <a:r>
              <a:rPr lang="en-US" altLang="ko-KR"/>
              <a:t>photo </a:t>
            </a:r>
            <a:r>
              <a:rPr lang="ko-KR" altLang="en-US"/>
              <a:t>버튼을 눌러 카메라 기능이 작동됐을 떄의 상황을 설명드리겠습니다</a:t>
            </a:r>
            <a:endParaRPr lang="en-US" altLang="ko-KR"/>
          </a:p>
          <a:p>
            <a:r>
              <a:rPr lang="ko-KR" altLang="en-US"/>
              <a:t>버튼을 누르게 되면 카메라가 뜨고 촬영을 할 수 있습니다</a:t>
            </a:r>
            <a:r>
              <a:rPr lang="en-US" altLang="ko-KR"/>
              <a:t>. </a:t>
            </a:r>
            <a:r>
              <a:rPr lang="ko-KR" altLang="en-US"/>
              <a:t>또한 사진 촬영 후 이미지를 회전할 수도 있고 박스의 크기도 조정할 수 있습니다</a:t>
            </a:r>
            <a:r>
              <a:rPr lang="en-US" altLang="ko-KR"/>
              <a:t>.</a:t>
            </a:r>
          </a:p>
          <a:p>
            <a:r>
              <a:rPr lang="ko-KR" altLang="en-US"/>
              <a:t>회전 및 크기 조절을 마친 후 </a:t>
            </a:r>
            <a:r>
              <a:rPr lang="en-US" altLang="ko-KR"/>
              <a:t>“</a:t>
            </a:r>
            <a:r>
              <a:rPr lang="ko-KR" altLang="en-US"/>
              <a:t>완료</a:t>
            </a:r>
            <a:r>
              <a:rPr lang="en-US" altLang="ko-KR"/>
              <a:t>”</a:t>
            </a:r>
            <a:r>
              <a:rPr lang="ko-KR" altLang="en-US"/>
              <a:t>버튼을 누르게 되면 이미지 </a:t>
            </a:r>
            <a:r>
              <a:rPr lang="en-US" altLang="ko-KR"/>
              <a:t>1 </a:t>
            </a:r>
            <a:r>
              <a:rPr lang="ko-KR" altLang="en-US"/>
              <a:t>부분에 해당 이미지가 첨부됩니다</a:t>
            </a:r>
            <a:endParaRPr lang="en-US" altLang="ko-KR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5961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나머지 하나의 이미지도 위와 같은 방식으로 진행하면 이미지 </a:t>
            </a:r>
            <a:r>
              <a:rPr lang="en-US" altLang="ko-KR"/>
              <a:t>2</a:t>
            </a:r>
            <a:r>
              <a:rPr lang="ko-KR" altLang="en-US"/>
              <a:t>부분에 이미지가 촬영한 이미지가 첨부됩니다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갤러리에 있는 사진을 가져와서 하는것도 가능하다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97242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그 후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start</a:t>
            </a: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버튼을 누르게 되면 로딩화면이 뜨면서 두 글자에 대해 유사도 값을 계산합니다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</a:t>
            </a:r>
            <a:endParaRPr lang="ko-KR" altLang="ko-KR" sz="1800" kern="100"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유사도 값이 계산되는 시간 동안 로딩 화면이 떠있게 됩니다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사실 이 부분을 구현할 때 어려움이 있었는데 제가 원한 것은 모델이 유사도 값을 계산하는 동안 로딩 화면이 뜨고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, </a:t>
            </a: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해당 화살표가 돌아가도록 하는 것이었는데 로딩 화면은 뜨나 자꾸 화살표가 돌아가지 않고 모델이 계산이 끝나면 다음 화면으로 넘어갔습니다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이 문제는 스레드를 추가해 만듦으로써 해결되었습니다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기존에는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 2</a:t>
            </a: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개의 액티비티를 활용하였다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. </a:t>
            </a: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하나의 액티비티에서는 로딩화면 이전의 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ui</a:t>
            </a: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와 기능들을 구현하였고 다른 하나의 액티비티에서는 모델을 활용하여 유사도 값을 계산하고 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ui</a:t>
            </a: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를 뿌려주는 것을 했었는데 모델이 다른 하나의 액티비티에서 돌아가는게 문제였다</a:t>
            </a:r>
          </a:p>
          <a:p>
            <a:pPr algn="just" latinLnBrk="1">
              <a:lnSpc>
                <a:spcPct val="107000"/>
              </a:lnSpc>
              <a:spcAft>
                <a:spcPts val="800"/>
              </a:spcAft>
            </a:pP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메인 액티비티에서 새로운 스레드를 추가해서 모델이 돌아가도록 하고 나머지 하나의 액티비티에서는 </a:t>
            </a:r>
            <a:r>
              <a:rPr lang="en-US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ui</a:t>
            </a:r>
            <a:r>
              <a:rPr lang="ko-KR" altLang="ko-KR" sz="1800" kern="100"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만 뿌려주도록 하니까 의도한대로 돌아가게 되었습니다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D36E16-5E0C-4AB8-B1F2-C93D19D1C72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690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08B1CE-2E6C-415B-B74F-69FAA494B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FE40D6-46EB-4317-80F7-A7311AFE2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527AD4-13F1-4FE5-B6B4-2549BECE4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572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03506C-E7A9-4DA4-B695-89A2C3BB1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EF374F-12DE-43C0-94D7-BF7E351E6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E59AE6A-A62C-486D-86B7-9F9F2FFB7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049D0C-31AE-41BA-85AA-B636E9A97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06382B-194D-463C-8E30-559BBEE87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782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6AD40C4-4973-4C23-979E-DE12DCFEC4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291B5F6-0DE3-4BFB-A17A-781A1FAC23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48B2FF-4AF5-4050-BF7F-5AB455318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EAE862-1DB4-41F1-A5B4-4D422AE2A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AC47AA-4953-49A1-B9F5-664FA6EDC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4598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443112-58AD-46EF-BF85-71A288D5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010DAE-272F-4126-B44B-55B9E051C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F5AEAC-3F45-48F2-ADD6-0B5983580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4611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1B66DA-56F5-462D-A38E-EA1CD16B5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DCD055-E2BE-4656-ADE6-A5A6904C68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8C129D-AEDB-44F2-BF38-E3C9F4DC5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8C217-9AA9-45F6-86F1-292AC95C2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27B8A9-D960-414A-BE81-0F4B39E8A5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748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C5E9B8-C17B-4129-A470-916E01267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1F2609-40BC-4671-8E21-769F0C7784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E09126-2FAC-47B6-88D8-661113FDF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4F66ED1-4542-4D80-9042-E885B7329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423E9AF-D317-4C97-BB6C-74CD209A3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47BCBEC-E364-4BBC-AC25-AF23126B6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659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7F6476-8ABC-4D83-A697-19393BF51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163DBD-4B43-441E-9209-CFA8B61C5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C4E05FD-6DBF-4658-9DC7-C3E700BF9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B44D19B-B883-4DFB-9DC3-3686EFED7C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5BB1382-4CB2-4817-B2ED-37E3209CC5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C55F68-9501-43F6-A10B-8EDF271FE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1596ED-7272-402F-9AD3-E1D102D3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DC3EEF1-AE2D-4B1B-A26C-7715979D0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8969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2360FE-8EDE-4DBC-A082-B65FDE116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C7B2A29-9CAC-43F1-B8C1-6CFFA709C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943ADE-1C46-4055-B379-ED745BF0B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CE6B73B-F10A-4A65-A952-D9857B24A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318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4514005-AFD5-4343-B7EC-5C9E20707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8F7EB2B-F0D7-4E17-A263-F866286B1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223898-51C3-4944-AEFF-42DB56ADE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6911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BC390-8F43-43CF-81E3-9674BF010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938D851-65C6-4307-89E5-A1EAA9C479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ECB863-E126-4B0D-8C9E-8C08322417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5837D4-C451-46E7-934A-4A5E2C428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7EB1EB-0858-4249-A987-662367DAC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C86CE0-92BD-4402-9E12-75B925722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367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251C7-23D4-4F81-B28B-F21610780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146E87-57A6-49F1-871C-E5C112D691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C4EF251-C23D-4E11-ADC9-CDD6208E8B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2BE89B-1818-4942-BD3A-178EC0EB3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F94F8C-C134-4EC7-85CA-BDC4DEFEA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29728E9-1AD6-4FB5-83A5-7D629DFB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5230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A1D2BC7-428B-4341-8CA2-D84F4CF08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8D3634-DE62-44BC-9E7C-825A3AC1F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90F1B9-DDAE-40F7-8A3F-9CDDEAEF6B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E35979-F0E8-402A-8E17-72D01ECEA298}" type="datetimeFigureOut">
              <a:rPr lang="ko-KR" altLang="en-US" smtClean="0"/>
              <a:t>2021-08-26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C497769-57B6-41CD-8C58-946688D985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D9DAB5-1ECC-4BA4-B49B-BAB3898B64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3A99D-FB40-4E33-803B-006AAB4B4A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261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1AB87FA-C406-4FDB-87AE-C73E5FB34794}"/>
              </a:ext>
            </a:extLst>
          </p:cNvPr>
          <p:cNvSpPr txBox="1"/>
          <p:nvPr/>
        </p:nvSpPr>
        <p:spPr>
          <a:xfrm>
            <a:off x="691702" y="2044727"/>
            <a:ext cx="88424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34010" marR="116840">
              <a:spcBef>
                <a:spcPts val="1165"/>
              </a:spcBef>
              <a:spcAft>
                <a:spcPts val="0"/>
              </a:spcAft>
            </a:pPr>
            <a:r>
              <a:rPr lang="en-US" altLang="ko-KR" sz="4000" b="1">
                <a:solidFill>
                  <a:srgbClr val="F07167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Handwriting recognition </a:t>
            </a:r>
            <a:r>
              <a:rPr lang="en-US" altLang="ko-KR" sz="4000" b="1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application</a:t>
            </a:r>
            <a:r>
              <a:rPr lang="en-US" altLang="ko-KR" sz="4000" b="1">
                <a:solidFill>
                  <a:srgbClr val="00AFB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 </a:t>
            </a:r>
          </a:p>
          <a:p>
            <a:pPr marL="334010" marR="116840">
              <a:spcBef>
                <a:spcPts val="1165"/>
              </a:spcBef>
              <a:spcAft>
                <a:spcPts val="0"/>
              </a:spcAft>
            </a:pPr>
            <a:r>
              <a:rPr lang="en-US" altLang="ko-KR" sz="4000" b="1">
                <a:solidFill>
                  <a:srgbClr val="00AFB9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using Android Studio</a:t>
            </a:r>
            <a:endParaRPr lang="ko-KR" altLang="ko-KR" sz="40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03DFBD1-97C3-43E6-A136-E3950125D72C}"/>
                  </a:ext>
                </a:extLst>
              </p:cNvPr>
              <p:cNvSpPr txBox="1"/>
              <p:nvPr/>
            </p:nvSpPr>
            <p:spPr>
              <a:xfrm>
                <a:off x="830004" y="4771637"/>
                <a:ext cx="243047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334010" marR="116840" algn="r">
                  <a:spcBef>
                    <a:spcPts val="1165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altLang="ko-KR" sz="2400" b="1" dirty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m:t>Mi</m:t>
                      </m:r>
                      <m:r>
                        <m:rPr>
                          <m:nor/>
                        </m:rPr>
                        <a:rPr lang="en-US" altLang="ko-KR" sz="2400" b="1" dirty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sz="2400" b="1" dirty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m:t>Kyung</m:t>
                      </m:r>
                      <m:r>
                        <m:rPr>
                          <m:nor/>
                        </m:rPr>
                        <a:rPr lang="en-US" altLang="ko-KR" sz="2400" b="1" dirty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altLang="ko-KR" sz="2400" b="1" dirty="0" smtClean="0">
                          <a:solidFill>
                            <a:srgbClr val="000000"/>
                          </a:solidFill>
                          <a:latin typeface="Calibri" panose="020F0502020204030204" pitchFamily="34" charset="0"/>
                        </a:rPr>
                        <m:t>Lee</m:t>
                      </m:r>
                    </m:oMath>
                  </m:oMathPara>
                </a14:m>
                <a:endParaRPr lang="ko-KR" altLang="ko-KR" sz="24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03DFBD1-97C3-43E6-A136-E3950125D72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0004" y="4771637"/>
                <a:ext cx="2430474" cy="461665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그룹 25">
            <a:extLst>
              <a:ext uri="{FF2B5EF4-FFF2-40B4-BE49-F238E27FC236}">
                <a16:creationId xmlns:a16="http://schemas.microsoft.com/office/drawing/2014/main" id="{0EFEE4F2-0A86-45FD-B369-4DE1739B9B27}"/>
              </a:ext>
            </a:extLst>
          </p:cNvPr>
          <p:cNvGrpSpPr/>
          <p:nvPr/>
        </p:nvGrpSpPr>
        <p:grpSpPr>
          <a:xfrm>
            <a:off x="1168941" y="1537497"/>
            <a:ext cx="876300" cy="190500"/>
            <a:chOff x="10294653" y="1160011"/>
            <a:chExt cx="876300" cy="190500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9BB5D9D-9F3D-43D7-AFD7-888E9E55474D}"/>
                </a:ext>
              </a:extLst>
            </p:cNvPr>
            <p:cNvSpPr/>
            <p:nvPr/>
          </p:nvSpPr>
          <p:spPr>
            <a:xfrm>
              <a:off x="10980453" y="1160011"/>
              <a:ext cx="190500" cy="190500"/>
            </a:xfrm>
            <a:prstGeom prst="ellipse">
              <a:avLst/>
            </a:prstGeom>
            <a:solidFill>
              <a:srgbClr val="F07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110C7D8A-3DD3-4858-816E-717245A2DBFF}"/>
                </a:ext>
              </a:extLst>
            </p:cNvPr>
            <p:cNvSpPr/>
            <p:nvPr/>
          </p:nvSpPr>
          <p:spPr>
            <a:xfrm>
              <a:off x="10637553" y="1160011"/>
              <a:ext cx="190500" cy="190500"/>
            </a:xfrm>
            <a:prstGeom prst="ellipse">
              <a:avLst/>
            </a:prstGeom>
            <a:solidFill>
              <a:srgbClr val="FED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8D724469-E06D-4C77-BE17-13CF433CA952}"/>
                </a:ext>
              </a:extLst>
            </p:cNvPr>
            <p:cNvSpPr/>
            <p:nvPr/>
          </p:nvSpPr>
          <p:spPr>
            <a:xfrm>
              <a:off x="10294653" y="1160011"/>
              <a:ext cx="190500" cy="190500"/>
            </a:xfrm>
            <a:prstGeom prst="ellipse">
              <a:avLst/>
            </a:prstGeom>
            <a:solidFill>
              <a:srgbClr val="00AF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9840255D-72F9-4542-A919-6E713C6DAA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530" y="2855979"/>
            <a:ext cx="1965611" cy="196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39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4BF8FC1-DFAB-45D3-B734-89609BDEDF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2457" y="1095438"/>
            <a:ext cx="2997068" cy="5328121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7206166B-DE19-470A-9ABC-DBDF177E460B}"/>
              </a:ext>
            </a:extLst>
          </p:cNvPr>
          <p:cNvSpPr/>
          <p:nvPr/>
        </p:nvSpPr>
        <p:spPr>
          <a:xfrm>
            <a:off x="1129916" y="713523"/>
            <a:ext cx="1258282" cy="45719"/>
          </a:xfrm>
          <a:prstGeom prst="rect">
            <a:avLst/>
          </a:prstGeom>
          <a:solidFill>
            <a:srgbClr val="00AFB9"/>
          </a:solidFill>
          <a:ln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8D7C20-D982-4A01-9DC0-92A06118036B}"/>
              </a:ext>
            </a:extLst>
          </p:cNvPr>
          <p:cNvSpPr txBox="1"/>
          <p:nvPr/>
        </p:nvSpPr>
        <p:spPr>
          <a:xfrm>
            <a:off x="548972" y="175600"/>
            <a:ext cx="19303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③ Result</a:t>
            </a:r>
            <a:endParaRPr lang="ko-KR" altLang="en-US" sz="3000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3" name="화살표: 오른쪽 22">
            <a:extLst>
              <a:ext uri="{FF2B5EF4-FFF2-40B4-BE49-F238E27FC236}">
                <a16:creationId xmlns:a16="http://schemas.microsoft.com/office/drawing/2014/main" id="{FC3A2060-EEF5-45AC-9B9E-86595751C565}"/>
              </a:ext>
            </a:extLst>
          </p:cNvPr>
          <p:cNvSpPr/>
          <p:nvPr/>
        </p:nvSpPr>
        <p:spPr>
          <a:xfrm>
            <a:off x="4916107" y="3552235"/>
            <a:ext cx="877824" cy="414528"/>
          </a:xfrm>
          <a:prstGeom prst="rightArrow">
            <a:avLst/>
          </a:prstGeom>
          <a:solidFill>
            <a:srgbClr val="F07167"/>
          </a:solidFill>
          <a:ln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0101D185-24F1-4C7A-948B-CA2AF54AE8E2}"/>
              </a:ext>
            </a:extLst>
          </p:cNvPr>
          <p:cNvSpPr/>
          <p:nvPr/>
        </p:nvSpPr>
        <p:spPr>
          <a:xfrm>
            <a:off x="6137072" y="4203549"/>
            <a:ext cx="3076012" cy="324504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B6720038-5913-4EA8-9893-3F8530B73867}"/>
              </a:ext>
            </a:extLst>
          </p:cNvPr>
          <p:cNvSpPr/>
          <p:nvPr/>
        </p:nvSpPr>
        <p:spPr>
          <a:xfrm>
            <a:off x="6146454" y="4626229"/>
            <a:ext cx="3076012" cy="324504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8CB3E911-F0DA-4826-B38D-95B6DC8BE25F}"/>
              </a:ext>
            </a:extLst>
          </p:cNvPr>
          <p:cNvSpPr/>
          <p:nvPr/>
        </p:nvSpPr>
        <p:spPr>
          <a:xfrm>
            <a:off x="6228167" y="5497106"/>
            <a:ext cx="773956" cy="400252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859D1D-F53F-43AC-9F10-D5348089BF73}"/>
              </a:ext>
            </a:extLst>
          </p:cNvPr>
          <p:cNvSpPr txBox="1"/>
          <p:nvPr/>
        </p:nvSpPr>
        <p:spPr>
          <a:xfrm>
            <a:off x="9384910" y="4220020"/>
            <a:ext cx="1502347" cy="324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걸린 </a:t>
            </a:r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시간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 출력</a:t>
            </a:r>
            <a:endParaRPr lang="ko-KR" altLang="en-US" sz="15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45B326-9726-4B84-8EF9-BA2AB4C02BCC}"/>
              </a:ext>
            </a:extLst>
          </p:cNvPr>
          <p:cNvSpPr txBox="1"/>
          <p:nvPr/>
        </p:nvSpPr>
        <p:spPr>
          <a:xfrm>
            <a:off x="9384910" y="4580780"/>
            <a:ext cx="186920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모델의 결과값 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출력</a:t>
            </a:r>
            <a:endParaRPr lang="ko-KR" altLang="en-US" sz="15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25FA236-FC61-416B-9409-A3B1EACEBD64}"/>
              </a:ext>
            </a:extLst>
          </p:cNvPr>
          <p:cNvSpPr txBox="1"/>
          <p:nvPr/>
        </p:nvSpPr>
        <p:spPr>
          <a:xfrm>
            <a:off x="7090951" y="5562093"/>
            <a:ext cx="307601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뒤로가기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 버튼</a:t>
            </a:r>
            <a:r>
              <a:rPr lang="en-US" altLang="ko-KR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(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이전 단계로 가기</a:t>
            </a:r>
            <a:r>
              <a:rPr lang="en-US" altLang="ko-KR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)</a:t>
            </a:r>
            <a:endParaRPr lang="ko-KR" altLang="en-US" sz="15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pic>
        <p:nvPicPr>
          <p:cNvPr id="33" name="그림 32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AF47824F-7FE5-4675-B254-BAF5D74A5C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6954" y="1095439"/>
            <a:ext cx="2997068" cy="5328121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0A8D31B-2873-43AC-94C5-3B582DE4DB08}"/>
              </a:ext>
            </a:extLst>
          </p:cNvPr>
          <p:cNvSpPr/>
          <p:nvPr/>
        </p:nvSpPr>
        <p:spPr>
          <a:xfrm>
            <a:off x="6146454" y="5023793"/>
            <a:ext cx="3076012" cy="323165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05B8D8B-7697-48A8-81C0-67750324F406}"/>
              </a:ext>
            </a:extLst>
          </p:cNvPr>
          <p:cNvSpPr txBox="1"/>
          <p:nvPr/>
        </p:nvSpPr>
        <p:spPr>
          <a:xfrm>
            <a:off x="9391183" y="4943108"/>
            <a:ext cx="267698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Output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이 어디에 더 </a:t>
            </a:r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가까운지 </a:t>
            </a:r>
            <a:r>
              <a:rPr lang="en-US" altLang="ko-KR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progress</a:t>
            </a:r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바 사용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하여</a:t>
            </a:r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 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출력</a:t>
            </a:r>
            <a:endParaRPr lang="ko-KR" altLang="en-US" sz="15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13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EAC8D107-3C30-4B74-BCAB-41D25A17B2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7741" y="765238"/>
            <a:ext cx="2997068" cy="532812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A2D5B74-D725-499F-81BC-E694228143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876" y="765238"/>
            <a:ext cx="2997068" cy="5328121"/>
          </a:xfrm>
          <a:prstGeom prst="rect">
            <a:avLst/>
          </a:prstGeom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450B083-79C2-4226-8520-94B4F8ABA126}"/>
              </a:ext>
            </a:extLst>
          </p:cNvPr>
          <p:cNvSpPr/>
          <p:nvPr/>
        </p:nvSpPr>
        <p:spPr>
          <a:xfrm>
            <a:off x="2123404" y="4261802"/>
            <a:ext cx="3076012" cy="751975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1B3D1F-094F-4099-98B7-60FDCD35F559}"/>
              </a:ext>
            </a:extLst>
          </p:cNvPr>
          <p:cNvSpPr txBox="1"/>
          <p:nvPr/>
        </p:nvSpPr>
        <p:spPr>
          <a:xfrm>
            <a:off x="3096179" y="5048067"/>
            <a:ext cx="3476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결과값이 모델 테스트 결과와 </a:t>
            </a:r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완전하게 일치하지는 않았음</a:t>
            </a:r>
            <a:endParaRPr lang="ko-KR" altLang="en-US" sz="1500" b="1" dirty="0">
              <a:solidFill>
                <a:srgbClr val="F07167"/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E8E2A3-CC5E-41D7-9F67-F92621E43CB0}"/>
              </a:ext>
            </a:extLst>
          </p:cNvPr>
          <p:cNvSpPr txBox="1"/>
          <p:nvPr/>
        </p:nvSpPr>
        <p:spPr>
          <a:xfrm>
            <a:off x="8862076" y="5048067"/>
            <a:ext cx="324029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다른 사람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의</a:t>
            </a:r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 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글자가 들어갔을 때는 </a:t>
            </a:r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확실히 </a:t>
            </a:r>
            <a:r>
              <a:rPr lang="en-US" altLang="ko-KR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result</a:t>
            </a:r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값이 작게 나옴</a:t>
            </a:r>
            <a:endParaRPr lang="ko-KR" altLang="en-US" sz="1500" b="1" dirty="0">
              <a:solidFill>
                <a:srgbClr val="F07167"/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4469B86F-706E-44F4-AEDE-13D153747793}"/>
              </a:ext>
            </a:extLst>
          </p:cNvPr>
          <p:cNvSpPr/>
          <p:nvPr/>
        </p:nvSpPr>
        <p:spPr>
          <a:xfrm>
            <a:off x="7448797" y="4257952"/>
            <a:ext cx="3076012" cy="751975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5702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D2378E89-4536-4872-8E3B-83FFF4BADD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7886" y="764641"/>
            <a:ext cx="2997068" cy="5328121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BE63ED1C-A681-40C2-8ED0-34F3F2AD2886}"/>
              </a:ext>
            </a:extLst>
          </p:cNvPr>
          <p:cNvSpPr/>
          <p:nvPr/>
        </p:nvSpPr>
        <p:spPr>
          <a:xfrm>
            <a:off x="1957886" y="5176244"/>
            <a:ext cx="773956" cy="400252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C7F7B-2FC3-45D0-93E5-1655730FEE89}"/>
              </a:ext>
            </a:extLst>
          </p:cNvPr>
          <p:cNvSpPr txBox="1"/>
          <p:nvPr/>
        </p:nvSpPr>
        <p:spPr>
          <a:xfrm>
            <a:off x="2862769" y="5176244"/>
            <a:ext cx="3076012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뒤로가기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 버튼</a:t>
            </a:r>
            <a:r>
              <a:rPr lang="en-US" altLang="ko-KR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(</a:t>
            </a:r>
            <a:r>
              <a:rPr lang="ko-KR" altLang="en-US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이전 단계로 가기</a:t>
            </a:r>
            <a:r>
              <a:rPr lang="en-US" altLang="ko-KR" sz="1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)</a:t>
            </a:r>
            <a:endParaRPr lang="ko-KR" altLang="en-US" sz="15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7" name="화살표: 오른쪽 6">
            <a:extLst>
              <a:ext uri="{FF2B5EF4-FFF2-40B4-BE49-F238E27FC236}">
                <a16:creationId xmlns:a16="http://schemas.microsoft.com/office/drawing/2014/main" id="{26B3DC24-9B2B-4B74-9507-B81D30E8F4FC}"/>
              </a:ext>
            </a:extLst>
          </p:cNvPr>
          <p:cNvSpPr/>
          <p:nvPr/>
        </p:nvSpPr>
        <p:spPr>
          <a:xfrm>
            <a:off x="5617616" y="3598254"/>
            <a:ext cx="877824" cy="414528"/>
          </a:xfrm>
          <a:prstGeom prst="rightArrow">
            <a:avLst/>
          </a:prstGeom>
          <a:solidFill>
            <a:srgbClr val="F07167"/>
          </a:solidFill>
          <a:ln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광장이(가) 표시된 사진&#10;&#10;자동 생성된 설명">
            <a:extLst>
              <a:ext uri="{FF2B5EF4-FFF2-40B4-BE49-F238E27FC236}">
                <a16:creationId xmlns:a16="http://schemas.microsoft.com/office/drawing/2014/main" id="{E7145169-E83E-4E6E-9D7D-BE728B9064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839" y="764641"/>
            <a:ext cx="2997404" cy="532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991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0A7443-E8A3-49E8-B3F9-B98FFA3DDA22}"/>
              </a:ext>
            </a:extLst>
          </p:cNvPr>
          <p:cNvSpPr txBox="1"/>
          <p:nvPr/>
        </p:nvSpPr>
        <p:spPr>
          <a:xfrm>
            <a:off x="1034828" y="2394774"/>
            <a:ext cx="462225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b="1"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Demo video</a:t>
            </a:r>
            <a:endParaRPr lang="en-US" altLang="ko-KR" sz="4500" b="1" dirty="0"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BCA3529-3BC5-4D43-A0E2-A3B4B7FD588D}"/>
              </a:ext>
            </a:extLst>
          </p:cNvPr>
          <p:cNvGrpSpPr/>
          <p:nvPr/>
        </p:nvGrpSpPr>
        <p:grpSpPr>
          <a:xfrm>
            <a:off x="1168941" y="1842258"/>
            <a:ext cx="876300" cy="190500"/>
            <a:chOff x="10294653" y="1160011"/>
            <a:chExt cx="876300" cy="190500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3EEDC09A-BF85-4F9A-B850-D0CCF2A1462B}"/>
                </a:ext>
              </a:extLst>
            </p:cNvPr>
            <p:cNvSpPr/>
            <p:nvPr/>
          </p:nvSpPr>
          <p:spPr>
            <a:xfrm>
              <a:off x="10980453" y="1160011"/>
              <a:ext cx="190500" cy="190500"/>
            </a:xfrm>
            <a:prstGeom prst="ellipse">
              <a:avLst/>
            </a:prstGeom>
            <a:solidFill>
              <a:srgbClr val="F07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9EF55BF-2C5A-461C-BDA1-58A1C9DDDF3D}"/>
                </a:ext>
              </a:extLst>
            </p:cNvPr>
            <p:cNvSpPr/>
            <p:nvPr/>
          </p:nvSpPr>
          <p:spPr>
            <a:xfrm>
              <a:off x="10637553" y="1160011"/>
              <a:ext cx="190500" cy="190500"/>
            </a:xfrm>
            <a:prstGeom prst="ellipse">
              <a:avLst/>
            </a:prstGeom>
            <a:solidFill>
              <a:srgbClr val="FED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FBE1B033-2994-4647-8B87-AAE3B2B9817F}"/>
                </a:ext>
              </a:extLst>
            </p:cNvPr>
            <p:cNvSpPr/>
            <p:nvPr/>
          </p:nvSpPr>
          <p:spPr>
            <a:xfrm>
              <a:off x="10294653" y="1160011"/>
              <a:ext cx="190500" cy="190500"/>
            </a:xfrm>
            <a:prstGeom prst="ellipse">
              <a:avLst/>
            </a:prstGeom>
            <a:solidFill>
              <a:srgbClr val="00AF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819606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0826_193811">
            <a:hlinkClick r:id="" action="ppaction://media"/>
            <a:extLst>
              <a:ext uri="{FF2B5EF4-FFF2-40B4-BE49-F238E27FC236}">
                <a16:creationId xmlns:a16="http://schemas.microsoft.com/office/drawing/2014/main" id="{51A0A6EE-55F9-4DCE-AB50-8086FAC95BA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72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27537" y="439262"/>
            <a:ext cx="3062605" cy="544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313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3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그룹 25">
            <a:extLst>
              <a:ext uri="{FF2B5EF4-FFF2-40B4-BE49-F238E27FC236}">
                <a16:creationId xmlns:a16="http://schemas.microsoft.com/office/drawing/2014/main" id="{0EFEE4F2-0A86-45FD-B369-4DE1739B9B27}"/>
              </a:ext>
            </a:extLst>
          </p:cNvPr>
          <p:cNvGrpSpPr/>
          <p:nvPr/>
        </p:nvGrpSpPr>
        <p:grpSpPr>
          <a:xfrm>
            <a:off x="1168941" y="2632459"/>
            <a:ext cx="876300" cy="190500"/>
            <a:chOff x="10294653" y="1160011"/>
            <a:chExt cx="876300" cy="190500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F9BB5D9D-9F3D-43D7-AFD7-888E9E55474D}"/>
                </a:ext>
              </a:extLst>
            </p:cNvPr>
            <p:cNvSpPr/>
            <p:nvPr/>
          </p:nvSpPr>
          <p:spPr>
            <a:xfrm>
              <a:off x="10980453" y="1160011"/>
              <a:ext cx="190500" cy="190500"/>
            </a:xfrm>
            <a:prstGeom prst="ellipse">
              <a:avLst/>
            </a:prstGeom>
            <a:solidFill>
              <a:srgbClr val="F07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110C7D8A-3DD3-4858-816E-717245A2DBFF}"/>
                </a:ext>
              </a:extLst>
            </p:cNvPr>
            <p:cNvSpPr/>
            <p:nvPr/>
          </p:nvSpPr>
          <p:spPr>
            <a:xfrm>
              <a:off x="10637553" y="1160011"/>
              <a:ext cx="190500" cy="190500"/>
            </a:xfrm>
            <a:prstGeom prst="ellipse">
              <a:avLst/>
            </a:prstGeom>
            <a:solidFill>
              <a:srgbClr val="FED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8D724469-E06D-4C77-BE17-13CF433CA952}"/>
                </a:ext>
              </a:extLst>
            </p:cNvPr>
            <p:cNvSpPr/>
            <p:nvPr/>
          </p:nvSpPr>
          <p:spPr>
            <a:xfrm>
              <a:off x="10294653" y="1160011"/>
              <a:ext cx="190500" cy="190500"/>
            </a:xfrm>
            <a:prstGeom prst="ellipse">
              <a:avLst/>
            </a:prstGeom>
            <a:solidFill>
              <a:srgbClr val="00AF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48CDE3F8-7302-42CE-B8AF-4F64EB5F1304}"/>
              </a:ext>
            </a:extLst>
          </p:cNvPr>
          <p:cNvSpPr txBox="1"/>
          <p:nvPr/>
        </p:nvSpPr>
        <p:spPr>
          <a:xfrm>
            <a:off x="995753" y="3075057"/>
            <a:ext cx="40603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감사합니다 </a:t>
            </a:r>
            <a:r>
              <a:rPr lang="en-US" altLang="ko-KR" sz="4000" b="1"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  <a:sym typeface="Wingdings" panose="05000000000000000000" pitchFamily="2" charset="2"/>
              </a:rPr>
              <a:t></a:t>
            </a:r>
            <a:endParaRPr lang="ko-KR" altLang="en-US" sz="4000" b="1" dirty="0"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7931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그룹 34">
            <a:extLst>
              <a:ext uri="{FF2B5EF4-FFF2-40B4-BE49-F238E27FC236}">
                <a16:creationId xmlns:a16="http://schemas.microsoft.com/office/drawing/2014/main" id="{66D9F1E5-BAAA-49DF-8626-EB98D7EDC854}"/>
              </a:ext>
            </a:extLst>
          </p:cNvPr>
          <p:cNvGrpSpPr/>
          <p:nvPr/>
        </p:nvGrpSpPr>
        <p:grpSpPr>
          <a:xfrm>
            <a:off x="1072811" y="1485790"/>
            <a:ext cx="4437652" cy="4445816"/>
            <a:chOff x="809699" y="1707591"/>
            <a:chExt cx="3144566" cy="3861742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FA305A3D-DC4F-40DC-8AEA-B90502EEB01D}"/>
                </a:ext>
              </a:extLst>
            </p:cNvPr>
            <p:cNvGrpSpPr/>
            <p:nvPr/>
          </p:nvGrpSpPr>
          <p:grpSpPr>
            <a:xfrm>
              <a:off x="920335" y="1889340"/>
              <a:ext cx="876300" cy="190500"/>
              <a:chOff x="10294653" y="1160011"/>
              <a:chExt cx="876300" cy="190500"/>
            </a:xfrm>
          </p:grpSpPr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F3D8B080-A90C-4B92-AC51-E31E0C8146C5}"/>
                  </a:ext>
                </a:extLst>
              </p:cNvPr>
              <p:cNvSpPr/>
              <p:nvPr/>
            </p:nvSpPr>
            <p:spPr>
              <a:xfrm>
                <a:off x="10980453" y="1160011"/>
                <a:ext cx="190500" cy="190500"/>
              </a:xfrm>
              <a:prstGeom prst="ellipse">
                <a:avLst/>
              </a:prstGeom>
              <a:solidFill>
                <a:srgbClr val="F0716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282C1712-AB23-4D45-B9CC-530988635967}"/>
                  </a:ext>
                </a:extLst>
              </p:cNvPr>
              <p:cNvSpPr/>
              <p:nvPr/>
            </p:nvSpPr>
            <p:spPr>
              <a:xfrm>
                <a:off x="10637553" y="1160011"/>
                <a:ext cx="190500" cy="190500"/>
              </a:xfrm>
              <a:prstGeom prst="ellipse">
                <a:avLst/>
              </a:prstGeom>
              <a:solidFill>
                <a:srgbClr val="FED9B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5C0B59AD-00DC-4ECC-966B-4C459B800A54}"/>
                  </a:ext>
                </a:extLst>
              </p:cNvPr>
              <p:cNvSpPr/>
              <p:nvPr/>
            </p:nvSpPr>
            <p:spPr>
              <a:xfrm>
                <a:off x="10294653" y="1160011"/>
                <a:ext cx="190500" cy="190500"/>
              </a:xfrm>
              <a:prstGeom prst="ellipse">
                <a:avLst/>
              </a:prstGeom>
              <a:solidFill>
                <a:srgbClr val="00AFB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B407519-39D7-4D5E-9D2B-3B0CAC51D0F1}"/>
                </a:ext>
              </a:extLst>
            </p:cNvPr>
            <p:cNvSpPr txBox="1"/>
            <p:nvPr/>
          </p:nvSpPr>
          <p:spPr>
            <a:xfrm>
              <a:off x="1867381" y="2796650"/>
              <a:ext cx="2086884" cy="41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500" b="1">
                  <a:latin typeface="Calibri" panose="020F0502020204030204" pitchFamily="34" charset="0"/>
                  <a:ea typeface="G마켓 산스 Medium" panose="02000000000000000000" pitchFamily="50" charset="-127"/>
                  <a:cs typeface="Calibri" panose="020F0502020204030204" pitchFamily="34" charset="0"/>
                </a:rPr>
                <a:t>UI design &amp; </a:t>
              </a:r>
              <a:r>
                <a:rPr lang="en-US" altLang="ko-KR" sz="2500" b="1">
                  <a:latin typeface="Calibri" panose="020F0502020204030204" pitchFamily="34" charset="0"/>
                  <a:ea typeface="G마켓 산스 Light" panose="02000000000000000000" pitchFamily="50" charset="-127"/>
                  <a:cs typeface="Calibri" panose="020F0502020204030204" pitchFamily="34" charset="0"/>
                </a:rPr>
                <a:t>Function</a:t>
              </a:r>
              <a:endParaRPr lang="ko-KR" altLang="en-US" sz="2500" b="1" dirty="0">
                <a:latin typeface="Calibri" panose="020F0502020204030204" pitchFamily="34" charset="0"/>
                <a:ea typeface="G마켓 산스 Medium" panose="02000000000000000000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A5DD06F-DB12-464A-92AC-149D4F3F2664}"/>
                </a:ext>
              </a:extLst>
            </p:cNvPr>
            <p:cNvSpPr txBox="1"/>
            <p:nvPr/>
          </p:nvSpPr>
          <p:spPr>
            <a:xfrm>
              <a:off x="2608219" y="3380210"/>
              <a:ext cx="1346046" cy="347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>
                  <a:latin typeface="Calibri" panose="020F0502020204030204" pitchFamily="34" charset="0"/>
                  <a:ea typeface="G마켓 산스 Medium" panose="02000000000000000000" pitchFamily="50" charset="-127"/>
                  <a:cs typeface="Calibri" panose="020F0502020204030204" pitchFamily="34" charset="0"/>
                </a:rPr>
                <a:t>Application icon</a:t>
              </a:r>
              <a:endParaRPr lang="ko-KR" altLang="en-US" sz="2000" b="1" dirty="0">
                <a:latin typeface="Calibri" panose="020F0502020204030204" pitchFamily="34" charset="0"/>
                <a:ea typeface="G마켓 산스 Medium" panose="02000000000000000000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838477F-0305-4683-A67C-8ED43A09DF75}"/>
                </a:ext>
              </a:extLst>
            </p:cNvPr>
            <p:cNvSpPr txBox="1"/>
            <p:nvPr/>
          </p:nvSpPr>
          <p:spPr>
            <a:xfrm>
              <a:off x="3334970" y="3935736"/>
              <a:ext cx="619295" cy="347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>
                  <a:latin typeface="Calibri" panose="020F0502020204030204" pitchFamily="34" charset="0"/>
                  <a:ea typeface="G마켓 산스 Medium" panose="02000000000000000000" pitchFamily="50" charset="-127"/>
                  <a:cs typeface="Calibri" panose="020F0502020204030204" pitchFamily="34" charset="0"/>
                </a:rPr>
                <a:t>Splash</a:t>
              </a:r>
              <a:endParaRPr lang="ko-KR" altLang="en-US" sz="2000" b="1" dirty="0">
                <a:latin typeface="Calibri" panose="020F0502020204030204" pitchFamily="34" charset="0"/>
                <a:ea typeface="G마켓 산스 Medium" panose="02000000000000000000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FE7D8E8-3129-46E7-89EB-503B1C094401}"/>
                </a:ext>
              </a:extLst>
            </p:cNvPr>
            <p:cNvSpPr txBox="1"/>
            <p:nvPr/>
          </p:nvSpPr>
          <p:spPr>
            <a:xfrm>
              <a:off x="2634298" y="4547329"/>
              <a:ext cx="1319967" cy="347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>
                  <a:latin typeface="Calibri" panose="020F0502020204030204" pitchFamily="34" charset="0"/>
                  <a:ea typeface="G마켓 산스 Medium" panose="02000000000000000000" pitchFamily="50" charset="-127"/>
                  <a:cs typeface="Calibri" panose="020F0502020204030204" pitchFamily="34" charset="0"/>
                </a:rPr>
                <a:t>Button &amp; Image</a:t>
              </a:r>
              <a:endParaRPr lang="ko-KR" altLang="en-US" sz="2000" b="1" dirty="0">
                <a:latin typeface="Calibri" panose="020F0502020204030204" pitchFamily="34" charset="0"/>
                <a:ea typeface="G마켓 산스 Medium" panose="02000000000000000000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F5EC0B3-EC55-4BE3-8134-489CAB1EB269}"/>
                </a:ext>
              </a:extLst>
            </p:cNvPr>
            <p:cNvSpPr txBox="1"/>
            <p:nvPr/>
          </p:nvSpPr>
          <p:spPr>
            <a:xfrm>
              <a:off x="2580171" y="1707591"/>
              <a:ext cx="1374094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3000" b="1" dirty="0">
                  <a:latin typeface="Calibri" panose="020F0502020204030204" pitchFamily="34" charset="0"/>
                  <a:ea typeface="G마켓 산스 Bold" panose="02000000000000000000" pitchFamily="50" charset="-127"/>
                  <a:cs typeface="Calibri" panose="020F0502020204030204" pitchFamily="34" charset="0"/>
                </a:rPr>
                <a:t>Outline</a:t>
              </a:r>
              <a:endParaRPr lang="ko-KR" altLang="en-US" sz="3000" b="1" dirty="0">
                <a:latin typeface="Calibri" panose="020F0502020204030204" pitchFamily="34" charset="0"/>
                <a:ea typeface="G마켓 산스 Bold" panose="02000000000000000000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F51E7B9-DD30-45BB-A756-E92AD8F1ECDC}"/>
                </a:ext>
              </a:extLst>
            </p:cNvPr>
            <p:cNvSpPr txBox="1"/>
            <p:nvPr/>
          </p:nvSpPr>
          <p:spPr>
            <a:xfrm>
              <a:off x="809699" y="2796650"/>
              <a:ext cx="537327" cy="4770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>
                  <a:solidFill>
                    <a:srgbClr val="00AFB9"/>
                  </a:solidFill>
                  <a:latin typeface="G마켓 산스 Bold" panose="02000000000000000000" pitchFamily="50" charset="-127"/>
                  <a:ea typeface="G마켓 산스 Bold" panose="02000000000000000000" pitchFamily="50" charset="-127"/>
                </a:rPr>
                <a:t>01</a:t>
              </a:r>
              <a:endParaRPr lang="ko-KR" altLang="en-US" sz="2500" dirty="0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211D042-40E7-4162-9808-E8B912C94ECD}"/>
                </a:ext>
              </a:extLst>
            </p:cNvPr>
            <p:cNvSpPr txBox="1"/>
            <p:nvPr/>
          </p:nvSpPr>
          <p:spPr>
            <a:xfrm>
              <a:off x="809699" y="3380210"/>
              <a:ext cx="505705" cy="347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>
                  <a:solidFill>
                    <a:srgbClr val="00AFB9"/>
                  </a:solidFill>
                  <a:latin typeface="G마켓 산스 Medium" panose="02000000000000000000" pitchFamily="50" charset="-127"/>
                  <a:ea typeface="G마켓 산스 Bold" panose="02000000000000000000" pitchFamily="50" charset="-127"/>
                </a:rPr>
                <a:t>01-1</a:t>
              </a:r>
              <a:endPara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1BBAD04-660A-49BF-B044-C5A2B07BE0D6}"/>
                </a:ext>
              </a:extLst>
            </p:cNvPr>
            <p:cNvSpPr txBox="1"/>
            <p:nvPr/>
          </p:nvSpPr>
          <p:spPr>
            <a:xfrm>
              <a:off x="809699" y="3983865"/>
              <a:ext cx="505705" cy="347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>
                  <a:solidFill>
                    <a:srgbClr val="00AFB9"/>
                  </a:solidFill>
                  <a:latin typeface="G마켓 산스 Medium" panose="02000000000000000000" pitchFamily="50" charset="-127"/>
                  <a:ea typeface="G마켓 산스 Bold" panose="02000000000000000000" pitchFamily="50" charset="-127"/>
                </a:rPr>
                <a:t>01-2</a:t>
              </a:r>
              <a:endPara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D40360B-9B2C-4D9A-904C-94438DD663B7}"/>
                </a:ext>
              </a:extLst>
            </p:cNvPr>
            <p:cNvSpPr txBox="1"/>
            <p:nvPr/>
          </p:nvSpPr>
          <p:spPr>
            <a:xfrm>
              <a:off x="809699" y="4583425"/>
              <a:ext cx="505705" cy="347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>
                  <a:solidFill>
                    <a:srgbClr val="00AFB9"/>
                  </a:solidFill>
                  <a:latin typeface="G마켓 산스 Medium" panose="02000000000000000000" pitchFamily="50" charset="-127"/>
                  <a:ea typeface="G마켓 산스 Bold" panose="02000000000000000000" pitchFamily="50" charset="-127"/>
                </a:rPr>
                <a:t>01-3</a:t>
              </a:r>
              <a:endParaRPr lang="ko-KR" altLang="en-US" sz="2000" dirty="0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5F72A281-BDA3-4BE5-BABF-87E9995B5290}"/>
                </a:ext>
              </a:extLst>
            </p:cNvPr>
            <p:cNvSpPr txBox="1"/>
            <p:nvPr/>
          </p:nvSpPr>
          <p:spPr>
            <a:xfrm>
              <a:off x="2657971" y="5130888"/>
              <a:ext cx="1296294" cy="41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500" b="1">
                  <a:latin typeface="Calibri" panose="020F0502020204030204" pitchFamily="34" charset="0"/>
                  <a:ea typeface="G마켓 산스 Medium" panose="02000000000000000000" pitchFamily="50" charset="-127"/>
                  <a:cs typeface="Calibri" panose="020F0502020204030204" pitchFamily="34" charset="0"/>
                </a:rPr>
                <a:t>Demo Video</a:t>
              </a:r>
              <a:endParaRPr lang="ko-KR" altLang="en-US" sz="2500" b="1" dirty="0">
                <a:latin typeface="Calibri" panose="020F0502020204030204" pitchFamily="34" charset="0"/>
                <a:ea typeface="G마켓 산스 Medium" panose="02000000000000000000" pitchFamily="50" charset="-127"/>
                <a:cs typeface="Calibri" panose="020F0502020204030204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A4DDDEE-6CC9-46E3-94D7-185B0A2ED782}"/>
                </a:ext>
              </a:extLst>
            </p:cNvPr>
            <p:cNvSpPr txBox="1"/>
            <p:nvPr/>
          </p:nvSpPr>
          <p:spPr>
            <a:xfrm>
              <a:off x="809699" y="5154952"/>
              <a:ext cx="380755" cy="41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500">
                  <a:solidFill>
                    <a:srgbClr val="00AFB9"/>
                  </a:solidFill>
                  <a:latin typeface="G마켓 산스 Bold" panose="02000000000000000000" pitchFamily="50" charset="-127"/>
                  <a:ea typeface="G마켓 산스 Bold" panose="02000000000000000000" pitchFamily="50" charset="-127"/>
                </a:rPr>
                <a:t>02</a:t>
              </a:r>
              <a:endParaRPr lang="ko-KR" altLang="en-US" sz="2500" dirty="0">
                <a:latin typeface="G마켓 산스 Medium" panose="02000000000000000000" pitchFamily="50" charset="-127"/>
                <a:ea typeface="G마켓 산스 Medium" panose="02000000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1202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0A7443-E8A3-49E8-B3F9-B98FFA3DDA22}"/>
              </a:ext>
            </a:extLst>
          </p:cNvPr>
          <p:cNvSpPr txBox="1"/>
          <p:nvPr/>
        </p:nvSpPr>
        <p:spPr>
          <a:xfrm>
            <a:off x="1034829" y="2394774"/>
            <a:ext cx="5153975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500" b="1"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UI design &amp; Function</a:t>
            </a:r>
            <a:endParaRPr lang="en-US" altLang="ko-KR" sz="4500" b="1" dirty="0"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BCA3529-3BC5-4D43-A0E2-A3B4B7FD588D}"/>
              </a:ext>
            </a:extLst>
          </p:cNvPr>
          <p:cNvGrpSpPr/>
          <p:nvPr/>
        </p:nvGrpSpPr>
        <p:grpSpPr>
          <a:xfrm>
            <a:off x="1168941" y="1842258"/>
            <a:ext cx="876300" cy="190500"/>
            <a:chOff x="10294653" y="1160011"/>
            <a:chExt cx="876300" cy="190500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3EEDC09A-BF85-4F9A-B850-D0CCF2A1462B}"/>
                </a:ext>
              </a:extLst>
            </p:cNvPr>
            <p:cNvSpPr/>
            <p:nvPr/>
          </p:nvSpPr>
          <p:spPr>
            <a:xfrm>
              <a:off x="10980453" y="1160011"/>
              <a:ext cx="190500" cy="190500"/>
            </a:xfrm>
            <a:prstGeom prst="ellipse">
              <a:avLst/>
            </a:prstGeom>
            <a:solidFill>
              <a:srgbClr val="F071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9EF55BF-2C5A-461C-BDA1-58A1C9DDDF3D}"/>
                </a:ext>
              </a:extLst>
            </p:cNvPr>
            <p:cNvSpPr/>
            <p:nvPr/>
          </p:nvSpPr>
          <p:spPr>
            <a:xfrm>
              <a:off x="10637553" y="1160011"/>
              <a:ext cx="190500" cy="190500"/>
            </a:xfrm>
            <a:prstGeom prst="ellipse">
              <a:avLst/>
            </a:prstGeom>
            <a:solidFill>
              <a:srgbClr val="FED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FBE1B033-2994-4647-8B87-AAE3B2B9817F}"/>
                </a:ext>
              </a:extLst>
            </p:cNvPr>
            <p:cNvSpPr/>
            <p:nvPr/>
          </p:nvSpPr>
          <p:spPr>
            <a:xfrm>
              <a:off x="10294653" y="1160011"/>
              <a:ext cx="190500" cy="190500"/>
            </a:xfrm>
            <a:prstGeom prst="ellipse">
              <a:avLst/>
            </a:prstGeom>
            <a:solidFill>
              <a:srgbClr val="00AFB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43541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2231162-4366-498D-8C7F-B7095B804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229" y="860753"/>
            <a:ext cx="3021704" cy="537191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B3248DD-FA84-44C4-AB30-C7867C52C1DF}"/>
              </a:ext>
            </a:extLst>
          </p:cNvPr>
          <p:cNvSpPr txBox="1"/>
          <p:nvPr/>
        </p:nvSpPr>
        <p:spPr>
          <a:xfrm>
            <a:off x="1055688" y="1061421"/>
            <a:ext cx="276550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kern="0"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Application icon</a:t>
            </a:r>
            <a:endParaRPr lang="ko-KR" altLang="en-US" sz="3000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6C0275-5F01-42D1-9C08-37F1C77089B8}"/>
              </a:ext>
            </a:extLst>
          </p:cNvPr>
          <p:cNvSpPr txBox="1"/>
          <p:nvPr/>
        </p:nvSpPr>
        <p:spPr>
          <a:xfrm>
            <a:off x="1055688" y="515510"/>
            <a:ext cx="5757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 dirty="0">
                <a:latin typeface="Calibri" panose="020F0502020204030204" pitchFamily="34" charset="0"/>
                <a:ea typeface="G마켓 산스 Bold" panose="02000000000000000000" pitchFamily="50" charset="-127"/>
                <a:cs typeface="Calibri" panose="020F0502020204030204" pitchFamily="34" charset="0"/>
              </a:rPr>
              <a:t>01</a:t>
            </a:r>
            <a:endParaRPr lang="ko-KR" altLang="en-US" sz="3000" b="1" dirty="0">
              <a:latin typeface="Calibri" panose="020F0502020204030204" pitchFamily="34" charset="0"/>
              <a:ea typeface="G마켓 산스 Bold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7F618297-1CF7-4241-9015-6F29AB693F24}"/>
              </a:ext>
            </a:extLst>
          </p:cNvPr>
          <p:cNvSpPr/>
          <p:nvPr/>
        </p:nvSpPr>
        <p:spPr>
          <a:xfrm>
            <a:off x="6661198" y="4242816"/>
            <a:ext cx="727153" cy="755903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C5A8B78-10C7-41D4-AF4F-7809890DFBDE}"/>
              </a:ext>
            </a:extLst>
          </p:cNvPr>
          <p:cNvSpPr txBox="1"/>
          <p:nvPr/>
        </p:nvSpPr>
        <p:spPr>
          <a:xfrm>
            <a:off x="7653941" y="2159096"/>
            <a:ext cx="2785250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300" b="1">
                <a:solidFill>
                  <a:srgbClr val="00AFB9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기본</a:t>
            </a:r>
            <a:r>
              <a:rPr lang="ko-KR" altLang="en-US" sz="23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3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application icon</a:t>
            </a:r>
            <a:endParaRPr lang="ko-KR" altLang="en-US" sz="23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577845C-B1D6-4393-94D8-915E933FF7A8}"/>
              </a:ext>
            </a:extLst>
          </p:cNvPr>
          <p:cNvSpPr/>
          <p:nvPr/>
        </p:nvSpPr>
        <p:spPr>
          <a:xfrm>
            <a:off x="1137482" y="1559189"/>
            <a:ext cx="2601912" cy="45719"/>
          </a:xfrm>
          <a:prstGeom prst="rect">
            <a:avLst/>
          </a:prstGeom>
          <a:solidFill>
            <a:srgbClr val="00AFB9"/>
          </a:solidFill>
          <a:ln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B30752DB-652B-41C4-8C24-00A116A649A4}"/>
              </a:ext>
            </a:extLst>
          </p:cNvPr>
          <p:cNvSpPr/>
          <p:nvPr/>
        </p:nvSpPr>
        <p:spPr>
          <a:xfrm>
            <a:off x="6661197" y="1981200"/>
            <a:ext cx="727153" cy="755903"/>
          </a:xfrm>
          <a:prstGeom prst="roundRect">
            <a:avLst/>
          </a:prstGeom>
          <a:noFill/>
          <a:ln w="57150"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45E567-1C84-4FE1-B372-6C0AEE663CE3}"/>
              </a:ext>
            </a:extLst>
          </p:cNvPr>
          <p:cNvSpPr txBox="1"/>
          <p:nvPr/>
        </p:nvSpPr>
        <p:spPr>
          <a:xfrm>
            <a:off x="7653941" y="4341466"/>
            <a:ext cx="3080202" cy="4462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3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변경한</a:t>
            </a:r>
            <a:r>
              <a:rPr lang="ko-KR" altLang="en-US" sz="23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 </a:t>
            </a:r>
            <a:r>
              <a:rPr lang="en-US" altLang="ko-KR" sz="23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application icon</a:t>
            </a:r>
            <a:endParaRPr lang="ko-KR" altLang="en-US" sz="23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232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2231162-4366-498D-8C7F-B7095B804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764" y="942350"/>
            <a:ext cx="3021704" cy="537191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B3248DD-FA84-44C4-AB30-C7867C52C1DF}"/>
              </a:ext>
            </a:extLst>
          </p:cNvPr>
          <p:cNvSpPr txBox="1"/>
          <p:nvPr/>
        </p:nvSpPr>
        <p:spPr>
          <a:xfrm>
            <a:off x="1055688" y="1069508"/>
            <a:ext cx="136928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Splash</a:t>
            </a:r>
            <a:endParaRPr lang="ko-KR" altLang="en-US" sz="3000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56C0275-5F01-42D1-9C08-37F1C77089B8}"/>
              </a:ext>
            </a:extLst>
          </p:cNvPr>
          <p:cNvSpPr txBox="1"/>
          <p:nvPr/>
        </p:nvSpPr>
        <p:spPr>
          <a:xfrm>
            <a:off x="1055688" y="515510"/>
            <a:ext cx="5757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>
                <a:latin typeface="Calibri" panose="020F0502020204030204" pitchFamily="34" charset="0"/>
                <a:ea typeface="G마켓 산스 Bold" panose="02000000000000000000" pitchFamily="50" charset="-127"/>
                <a:cs typeface="Calibri" panose="020F0502020204030204" pitchFamily="34" charset="0"/>
              </a:rPr>
              <a:t>02</a:t>
            </a:r>
            <a:endParaRPr lang="ko-KR" altLang="en-US" sz="3000" b="1" dirty="0">
              <a:latin typeface="Calibri" panose="020F0502020204030204" pitchFamily="34" charset="0"/>
              <a:ea typeface="G마켓 산스 Bold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7F618297-1CF7-4241-9015-6F29AB693F24}"/>
              </a:ext>
            </a:extLst>
          </p:cNvPr>
          <p:cNvSpPr/>
          <p:nvPr/>
        </p:nvSpPr>
        <p:spPr>
          <a:xfrm>
            <a:off x="5199733" y="4331697"/>
            <a:ext cx="727153" cy="755903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577845C-B1D6-4393-94D8-915E933FF7A8}"/>
              </a:ext>
            </a:extLst>
          </p:cNvPr>
          <p:cNvSpPr/>
          <p:nvPr/>
        </p:nvSpPr>
        <p:spPr>
          <a:xfrm>
            <a:off x="1128223" y="1604709"/>
            <a:ext cx="1154449" cy="45719"/>
          </a:xfrm>
          <a:prstGeom prst="rect">
            <a:avLst/>
          </a:prstGeom>
          <a:solidFill>
            <a:srgbClr val="00AFB9"/>
          </a:solidFill>
          <a:ln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2C1CA31-13F4-4CAA-BFE7-305621157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433" y="947178"/>
            <a:ext cx="3105989" cy="5521759"/>
          </a:xfrm>
          <a:prstGeom prst="rect">
            <a:avLst/>
          </a:prstGeom>
        </p:spPr>
      </p:pic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80A6A11B-051D-473F-9A3C-4A9C60AE647D}"/>
              </a:ext>
            </a:extLst>
          </p:cNvPr>
          <p:cNvSpPr/>
          <p:nvPr/>
        </p:nvSpPr>
        <p:spPr>
          <a:xfrm>
            <a:off x="6766560" y="3194304"/>
            <a:ext cx="877824" cy="414528"/>
          </a:xfrm>
          <a:prstGeom prst="rightArrow">
            <a:avLst/>
          </a:prstGeom>
          <a:solidFill>
            <a:srgbClr val="F07167"/>
          </a:solidFill>
          <a:ln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8843A1-7FBB-4E84-B25B-B09D9C695776}"/>
              </a:ext>
            </a:extLst>
          </p:cNvPr>
          <p:cNvSpPr txBox="1"/>
          <p:nvPr/>
        </p:nvSpPr>
        <p:spPr>
          <a:xfrm>
            <a:off x="6152019" y="3833116"/>
            <a:ext cx="22108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앱 실행 후 첫 화면</a:t>
            </a:r>
            <a:endParaRPr lang="ko-KR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403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0ACBC11-1443-48DC-9854-2BBB48FD84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499" y="1568175"/>
            <a:ext cx="2741310" cy="487344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756C0275-5F01-42D1-9C08-37F1C77089B8}"/>
              </a:ext>
            </a:extLst>
          </p:cNvPr>
          <p:cNvSpPr txBox="1"/>
          <p:nvPr/>
        </p:nvSpPr>
        <p:spPr>
          <a:xfrm>
            <a:off x="1055688" y="515510"/>
            <a:ext cx="5757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>
                <a:latin typeface="Calibri" panose="020F0502020204030204" pitchFamily="34" charset="0"/>
                <a:ea typeface="G마켓 산스 Bold" panose="02000000000000000000" pitchFamily="50" charset="-127"/>
                <a:cs typeface="Calibri" panose="020F0502020204030204" pitchFamily="34" charset="0"/>
              </a:rPr>
              <a:t>03</a:t>
            </a:r>
            <a:endParaRPr lang="ko-KR" altLang="en-US" sz="3000" b="1" dirty="0">
              <a:latin typeface="Calibri" panose="020F0502020204030204" pitchFamily="34" charset="0"/>
              <a:ea typeface="G마켓 산스 Bold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577845C-B1D6-4393-94D8-915E933FF7A8}"/>
              </a:ext>
            </a:extLst>
          </p:cNvPr>
          <p:cNvSpPr/>
          <p:nvPr/>
        </p:nvSpPr>
        <p:spPr>
          <a:xfrm flipV="1">
            <a:off x="1092264" y="1522456"/>
            <a:ext cx="3006400" cy="45719"/>
          </a:xfrm>
          <a:prstGeom prst="rect">
            <a:avLst/>
          </a:prstGeom>
          <a:solidFill>
            <a:srgbClr val="00AFB9"/>
          </a:solidFill>
          <a:ln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45E567-1C84-4FE1-B372-6C0AEE663CE3}"/>
              </a:ext>
            </a:extLst>
          </p:cNvPr>
          <p:cNvSpPr txBox="1"/>
          <p:nvPr/>
        </p:nvSpPr>
        <p:spPr>
          <a:xfrm>
            <a:off x="7714905" y="2101573"/>
            <a:ext cx="42627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각각의 버튼을 누르면 </a:t>
            </a:r>
            <a:r>
              <a:rPr lang="ko-KR" altLang="en-US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카메라</a:t>
            </a:r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와 연결</a:t>
            </a:r>
            <a:endParaRPr lang="ko-KR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42DDF7E-2734-4C1C-844D-83445D0C45C1}"/>
              </a:ext>
            </a:extLst>
          </p:cNvPr>
          <p:cNvSpPr txBox="1"/>
          <p:nvPr/>
        </p:nvSpPr>
        <p:spPr>
          <a:xfrm>
            <a:off x="1038819" y="1024205"/>
            <a:ext cx="31645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Button &amp; Image</a:t>
            </a:r>
            <a:endParaRPr lang="ko-KR" altLang="en-US" sz="3000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4CCE976-F3E7-4DEA-BB21-AC1E4807932F}"/>
              </a:ext>
            </a:extLst>
          </p:cNvPr>
          <p:cNvSpPr txBox="1"/>
          <p:nvPr/>
        </p:nvSpPr>
        <p:spPr>
          <a:xfrm>
            <a:off x="7714905" y="5654565"/>
            <a:ext cx="37384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START </a:t>
            </a:r>
            <a:r>
              <a:rPr lang="ko-KR" altLang="en-US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버튼</a:t>
            </a:r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을 누르면 두 글자의 유사도 값 계산</a:t>
            </a:r>
            <a:endParaRPr lang="ko-KR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6F8F2BD2-E38E-4BC7-9039-546787F0F1F4}"/>
              </a:ext>
            </a:extLst>
          </p:cNvPr>
          <p:cNvSpPr/>
          <p:nvPr/>
        </p:nvSpPr>
        <p:spPr>
          <a:xfrm>
            <a:off x="5442292" y="2621685"/>
            <a:ext cx="1350108" cy="1265505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97F318-6823-4D6E-B1BA-3E321A0EB613}"/>
              </a:ext>
            </a:extLst>
          </p:cNvPr>
          <p:cNvSpPr txBox="1"/>
          <p:nvPr/>
        </p:nvSpPr>
        <p:spPr>
          <a:xfrm>
            <a:off x="7714905" y="3724181"/>
            <a:ext cx="40603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카메라를 이용해 촬영한 </a:t>
            </a:r>
            <a:r>
              <a:rPr lang="en-US" altLang="ko-KR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Image 2</a:t>
            </a:r>
            <a:r>
              <a:rPr lang="ko-KR" altLang="en-US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개 불러오기</a:t>
            </a:r>
            <a:endParaRPr lang="ko-KR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0763E096-25DE-4407-921B-69280EAFAA4B}"/>
              </a:ext>
            </a:extLst>
          </p:cNvPr>
          <p:cNvSpPr/>
          <p:nvPr/>
        </p:nvSpPr>
        <p:spPr>
          <a:xfrm>
            <a:off x="4588499" y="5785263"/>
            <a:ext cx="2836537" cy="376499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CAB8F37B-AD68-43EF-B555-48C7C1E31FD1}"/>
              </a:ext>
            </a:extLst>
          </p:cNvPr>
          <p:cNvSpPr/>
          <p:nvPr/>
        </p:nvSpPr>
        <p:spPr>
          <a:xfrm>
            <a:off x="5442292" y="4311742"/>
            <a:ext cx="1350108" cy="1265505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DC98E133-A0CF-4960-AA4D-FE5703E92DC0}"/>
              </a:ext>
            </a:extLst>
          </p:cNvPr>
          <p:cNvSpPr/>
          <p:nvPr/>
        </p:nvSpPr>
        <p:spPr>
          <a:xfrm>
            <a:off x="4535054" y="2049253"/>
            <a:ext cx="2836537" cy="376499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045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9" grpId="0" animBg="1"/>
      <p:bldP spid="30" grpId="0" animBg="1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, 모니터, 화면, 텔레비전이(가) 표시된 사진&#10;&#10;자동 생성된 설명">
            <a:extLst>
              <a:ext uri="{FF2B5EF4-FFF2-40B4-BE49-F238E27FC236}">
                <a16:creationId xmlns:a16="http://schemas.microsoft.com/office/drawing/2014/main" id="{A2C9F2F5-840F-4D2D-855D-D6B53F86F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812" y="1518382"/>
            <a:ext cx="2655884" cy="4721571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1AA0D57E-2586-4F21-9CC3-B7DF42F8DB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092" y="1518382"/>
            <a:ext cx="2589320" cy="460323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745E567-1C84-4FE1-B372-6C0AEE663CE3}"/>
              </a:ext>
            </a:extLst>
          </p:cNvPr>
          <p:cNvSpPr txBox="1"/>
          <p:nvPr/>
        </p:nvSpPr>
        <p:spPr>
          <a:xfrm>
            <a:off x="1383590" y="985377"/>
            <a:ext cx="1781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카메라</a:t>
            </a:r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와 연결</a:t>
            </a:r>
            <a:endParaRPr lang="ko-KR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94448C-B067-4A70-AE74-C88EDDCA6AD0}"/>
              </a:ext>
            </a:extLst>
          </p:cNvPr>
          <p:cNvSpPr txBox="1"/>
          <p:nvPr/>
        </p:nvSpPr>
        <p:spPr>
          <a:xfrm>
            <a:off x="4987812" y="985377"/>
            <a:ext cx="2815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사진 촬영 후 </a:t>
            </a:r>
            <a:r>
              <a:rPr lang="en-US" altLang="ko-KR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image crop</a:t>
            </a:r>
            <a:endParaRPr lang="ko-KR" altLang="en-US" sz="2000" b="1" dirty="0">
              <a:solidFill>
                <a:srgbClr val="F07167"/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4" name="화살표: 오른쪽 13">
            <a:extLst>
              <a:ext uri="{FF2B5EF4-FFF2-40B4-BE49-F238E27FC236}">
                <a16:creationId xmlns:a16="http://schemas.microsoft.com/office/drawing/2014/main" id="{AD4A02E9-8F6B-4197-9C78-26EE58FF1995}"/>
              </a:ext>
            </a:extLst>
          </p:cNvPr>
          <p:cNvSpPr/>
          <p:nvPr/>
        </p:nvSpPr>
        <p:spPr>
          <a:xfrm>
            <a:off x="3839433" y="3542720"/>
            <a:ext cx="877824" cy="414528"/>
          </a:xfrm>
          <a:prstGeom prst="rightArrow">
            <a:avLst/>
          </a:prstGeom>
          <a:solidFill>
            <a:srgbClr val="F07167"/>
          </a:solidFill>
          <a:ln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19AA7A4-FB6E-4C25-A36B-3D08CA0677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2628" y="1518382"/>
            <a:ext cx="2671510" cy="4761488"/>
          </a:xfrm>
          <a:prstGeom prst="rect">
            <a:avLst/>
          </a:prstGeom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AC318324-D672-4C5E-89A6-93BF3F5353B9}"/>
              </a:ext>
            </a:extLst>
          </p:cNvPr>
          <p:cNvSpPr/>
          <p:nvPr/>
        </p:nvSpPr>
        <p:spPr>
          <a:xfrm>
            <a:off x="7914250" y="3520684"/>
            <a:ext cx="877824" cy="414528"/>
          </a:xfrm>
          <a:prstGeom prst="rightArrow">
            <a:avLst/>
          </a:prstGeom>
          <a:solidFill>
            <a:srgbClr val="F07167"/>
          </a:solidFill>
          <a:ln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CFFD6-D0EF-44E4-A64F-5B4D6E381808}"/>
              </a:ext>
            </a:extLst>
          </p:cNvPr>
          <p:cNvSpPr txBox="1"/>
          <p:nvPr/>
        </p:nvSpPr>
        <p:spPr>
          <a:xfrm>
            <a:off x="9290291" y="985377"/>
            <a:ext cx="2216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Crop</a:t>
            </a:r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한 </a:t>
            </a:r>
            <a:r>
              <a:rPr lang="en-US" altLang="ko-KR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image </a:t>
            </a:r>
            <a:r>
              <a:rPr lang="ko-KR" altLang="en-US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로드</a:t>
            </a:r>
            <a:endParaRPr lang="ko-KR" altLang="en-US" sz="2000" b="1" dirty="0">
              <a:solidFill>
                <a:srgbClr val="F07167"/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18E48C2F-F839-4A1E-8053-FA86583661E9}"/>
              </a:ext>
            </a:extLst>
          </p:cNvPr>
          <p:cNvSpPr/>
          <p:nvPr/>
        </p:nvSpPr>
        <p:spPr>
          <a:xfrm>
            <a:off x="5755341" y="5181367"/>
            <a:ext cx="1108037" cy="290453"/>
          </a:xfrm>
          <a:prstGeom prst="roundRect">
            <a:avLst/>
          </a:prstGeom>
          <a:noFill/>
          <a:ln w="57150"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E7DFFCD-C8A5-4F64-9326-27B855D43E2B}"/>
              </a:ext>
            </a:extLst>
          </p:cNvPr>
          <p:cNvSpPr txBox="1"/>
          <p:nvPr/>
        </p:nvSpPr>
        <p:spPr>
          <a:xfrm>
            <a:off x="4748419" y="6350333"/>
            <a:ext cx="3294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rgbClr val="00AFB9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회전 및 박스 크기 조정 가능</a:t>
            </a:r>
            <a:endParaRPr lang="ko-KR" altLang="en-US" sz="2000" b="1" dirty="0">
              <a:solidFill>
                <a:srgbClr val="00AFB9"/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03DE1602-3A89-444A-BE12-14F506B69C88}"/>
              </a:ext>
            </a:extLst>
          </p:cNvPr>
          <p:cNvSpPr/>
          <p:nvPr/>
        </p:nvSpPr>
        <p:spPr>
          <a:xfrm rot="5400000">
            <a:off x="6127850" y="5595227"/>
            <a:ext cx="375807" cy="349753"/>
          </a:xfrm>
          <a:prstGeom prst="rightArrow">
            <a:avLst/>
          </a:prstGeom>
          <a:solidFill>
            <a:srgbClr val="00AFB9"/>
          </a:solidFill>
          <a:ln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AFB9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206166B-DE19-470A-9ABC-DBDF177E460B}"/>
              </a:ext>
            </a:extLst>
          </p:cNvPr>
          <p:cNvSpPr/>
          <p:nvPr/>
        </p:nvSpPr>
        <p:spPr>
          <a:xfrm>
            <a:off x="1129916" y="713523"/>
            <a:ext cx="1408890" cy="45719"/>
          </a:xfrm>
          <a:prstGeom prst="rect">
            <a:avLst/>
          </a:prstGeom>
          <a:solidFill>
            <a:srgbClr val="00AFB9"/>
          </a:solidFill>
          <a:ln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8D7C20-D982-4A01-9DC0-92A06118036B}"/>
              </a:ext>
            </a:extLst>
          </p:cNvPr>
          <p:cNvSpPr txBox="1"/>
          <p:nvPr/>
        </p:nvSpPr>
        <p:spPr>
          <a:xfrm>
            <a:off x="548972" y="218630"/>
            <a:ext cx="208422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000" b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① Camera</a:t>
            </a:r>
            <a:endParaRPr lang="ko-KR" altLang="en-US" sz="3000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D158D2A-5525-469E-9B0A-46081C19F13C}"/>
              </a:ext>
            </a:extLst>
          </p:cNvPr>
          <p:cNvSpPr txBox="1"/>
          <p:nvPr/>
        </p:nvSpPr>
        <p:spPr>
          <a:xfrm>
            <a:off x="2974324" y="295574"/>
            <a:ext cx="22108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&lt; Image 1 &gt;</a:t>
            </a:r>
            <a:endParaRPr lang="ko-KR" altLang="en-US" sz="25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DBF010EB-79A7-4086-A9DE-418C6AAE6375}"/>
              </a:ext>
            </a:extLst>
          </p:cNvPr>
          <p:cNvSpPr/>
          <p:nvPr/>
        </p:nvSpPr>
        <p:spPr>
          <a:xfrm>
            <a:off x="9062628" y="2396929"/>
            <a:ext cx="2655884" cy="1538283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3872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모니터, 화면, 텔레비전이(가) 표시된 사진&#10;&#10;자동 생성된 설명">
            <a:extLst>
              <a:ext uri="{FF2B5EF4-FFF2-40B4-BE49-F238E27FC236}">
                <a16:creationId xmlns:a16="http://schemas.microsoft.com/office/drawing/2014/main" id="{F5447ADD-8F81-484D-AC46-14E7226938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6090" y="1518382"/>
            <a:ext cx="2653161" cy="4603235"/>
          </a:xfrm>
          <a:prstGeom prst="rect">
            <a:avLst/>
          </a:prstGeom>
        </p:spPr>
      </p:pic>
      <p:pic>
        <p:nvPicPr>
          <p:cNvPr id="15" name="그림 14" descr="텍스트이(가) 표시된 사진&#10;&#10;자동 생성된 설명">
            <a:extLst>
              <a:ext uri="{FF2B5EF4-FFF2-40B4-BE49-F238E27FC236}">
                <a16:creationId xmlns:a16="http://schemas.microsoft.com/office/drawing/2014/main" id="{613A5A95-879B-4929-8C05-2F2527DFB41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88" y="1448366"/>
            <a:ext cx="2589320" cy="4603235"/>
          </a:xfrm>
          <a:prstGeom prst="rect">
            <a:avLst/>
          </a:prstGeom>
        </p:spPr>
      </p:pic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E59BAD19-DE56-49B5-94FB-37DA4F50A1E0}"/>
              </a:ext>
            </a:extLst>
          </p:cNvPr>
          <p:cNvSpPr/>
          <p:nvPr/>
        </p:nvSpPr>
        <p:spPr>
          <a:xfrm>
            <a:off x="3839433" y="3542720"/>
            <a:ext cx="877824" cy="414528"/>
          </a:xfrm>
          <a:prstGeom prst="rightArrow">
            <a:avLst/>
          </a:prstGeom>
          <a:solidFill>
            <a:srgbClr val="F07167"/>
          </a:solidFill>
          <a:ln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4984D304-FA14-49FB-9655-6787BF9DE4CE}"/>
              </a:ext>
            </a:extLst>
          </p:cNvPr>
          <p:cNvSpPr/>
          <p:nvPr/>
        </p:nvSpPr>
        <p:spPr>
          <a:xfrm>
            <a:off x="7914250" y="3520684"/>
            <a:ext cx="877824" cy="414528"/>
          </a:xfrm>
          <a:prstGeom prst="rightArrow">
            <a:avLst/>
          </a:prstGeom>
          <a:solidFill>
            <a:srgbClr val="F07167"/>
          </a:solidFill>
          <a:ln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3815A4-5D6D-46C0-B968-04A929B9DCA2}"/>
              </a:ext>
            </a:extLst>
          </p:cNvPr>
          <p:cNvSpPr txBox="1"/>
          <p:nvPr/>
        </p:nvSpPr>
        <p:spPr>
          <a:xfrm>
            <a:off x="1383590" y="985377"/>
            <a:ext cx="17812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카메라</a:t>
            </a:r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와 연결</a:t>
            </a:r>
            <a:endParaRPr lang="ko-KR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2636988-73A0-4C96-B5CC-B3B3A97E8317}"/>
              </a:ext>
            </a:extLst>
          </p:cNvPr>
          <p:cNvSpPr txBox="1"/>
          <p:nvPr/>
        </p:nvSpPr>
        <p:spPr>
          <a:xfrm>
            <a:off x="4987812" y="985377"/>
            <a:ext cx="2815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사진 촬영 후 </a:t>
            </a:r>
            <a:r>
              <a:rPr lang="en-US" altLang="ko-KR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image crop</a:t>
            </a:r>
            <a:endParaRPr lang="ko-KR" altLang="en-US" sz="2000" b="1" dirty="0">
              <a:solidFill>
                <a:srgbClr val="F07167"/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5C4CC1-E41A-475E-BE9B-069D358FF693}"/>
              </a:ext>
            </a:extLst>
          </p:cNvPr>
          <p:cNvSpPr txBox="1"/>
          <p:nvPr/>
        </p:nvSpPr>
        <p:spPr>
          <a:xfrm>
            <a:off x="9290291" y="985377"/>
            <a:ext cx="22161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Crop</a:t>
            </a:r>
            <a:r>
              <a:rPr lang="ko-KR" altLang="en-US" sz="20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한 </a:t>
            </a:r>
            <a:r>
              <a:rPr lang="en-US" altLang="ko-KR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image </a:t>
            </a:r>
            <a:r>
              <a:rPr lang="ko-KR" altLang="en-US" sz="2000" b="1">
                <a:solidFill>
                  <a:srgbClr val="F07167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로드</a:t>
            </a:r>
            <a:endParaRPr lang="ko-KR" altLang="en-US" sz="2000" b="1" dirty="0">
              <a:solidFill>
                <a:srgbClr val="F07167"/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pic>
        <p:nvPicPr>
          <p:cNvPr id="12" name="그림 11" descr="광장이(가) 표시된 사진&#10;&#10;자동 생성된 설명">
            <a:extLst>
              <a:ext uri="{FF2B5EF4-FFF2-40B4-BE49-F238E27FC236}">
                <a16:creationId xmlns:a16="http://schemas.microsoft.com/office/drawing/2014/main" id="{5F184588-5D8E-468F-81F0-718951CF47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1733" y="1518898"/>
            <a:ext cx="2589320" cy="46027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9FA542A-6575-4367-B421-40C3C20E33E2}"/>
              </a:ext>
            </a:extLst>
          </p:cNvPr>
          <p:cNvSpPr txBox="1"/>
          <p:nvPr/>
        </p:nvSpPr>
        <p:spPr>
          <a:xfrm>
            <a:off x="953985" y="238357"/>
            <a:ext cx="221086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500" b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&lt; Image 2&gt;</a:t>
            </a:r>
            <a:endParaRPr lang="ko-KR" altLang="en-US" sz="2500" b="1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67246F8D-C4D7-408E-ABFF-6988D45526DF}"/>
              </a:ext>
            </a:extLst>
          </p:cNvPr>
          <p:cNvSpPr/>
          <p:nvPr/>
        </p:nvSpPr>
        <p:spPr>
          <a:xfrm>
            <a:off x="9098451" y="3935212"/>
            <a:ext cx="2655884" cy="1538283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4261A43-A820-4DDA-BD7A-AA72E45995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8468" y="3626158"/>
            <a:ext cx="285750" cy="24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882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모니터, 스크린샷이(가) 표시된 사진&#10;&#10;자동 생성된 설명">
            <a:extLst>
              <a:ext uri="{FF2B5EF4-FFF2-40B4-BE49-F238E27FC236}">
                <a16:creationId xmlns:a16="http://schemas.microsoft.com/office/drawing/2014/main" id="{5C4650DC-2FAE-44F6-924C-4D72FD9A32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8129" y="1141755"/>
            <a:ext cx="2997068" cy="5328121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7206166B-DE19-470A-9ABC-DBDF177E460B}"/>
              </a:ext>
            </a:extLst>
          </p:cNvPr>
          <p:cNvSpPr/>
          <p:nvPr/>
        </p:nvSpPr>
        <p:spPr>
          <a:xfrm>
            <a:off x="1129916" y="713523"/>
            <a:ext cx="1613284" cy="46852"/>
          </a:xfrm>
          <a:prstGeom prst="rect">
            <a:avLst/>
          </a:prstGeom>
          <a:solidFill>
            <a:srgbClr val="00AFB9"/>
          </a:solidFill>
          <a:ln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8D7C20-D982-4A01-9DC0-92A06118036B}"/>
              </a:ext>
            </a:extLst>
          </p:cNvPr>
          <p:cNvSpPr txBox="1"/>
          <p:nvPr/>
        </p:nvSpPr>
        <p:spPr>
          <a:xfrm>
            <a:off x="548972" y="175600"/>
            <a:ext cx="2297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>
                <a:latin typeface="G마켓 산스 Medium" panose="02000000000000000000" pitchFamily="50" charset="-127"/>
                <a:ea typeface="G마켓 산스 Medium" panose="02000000000000000000" pitchFamily="50" charset="-127"/>
              </a:rPr>
              <a:t>② Loading</a:t>
            </a:r>
            <a:endParaRPr lang="ko-KR" altLang="en-US" sz="3000" b="1" dirty="0">
              <a:latin typeface="G마켓 산스 Medium" panose="02000000000000000000" pitchFamily="50" charset="-127"/>
              <a:ea typeface="G마켓 산스 Medium" panose="02000000000000000000" pitchFamily="50" charset="-127"/>
            </a:endParaRPr>
          </a:p>
        </p:txBody>
      </p:sp>
      <p:pic>
        <p:nvPicPr>
          <p:cNvPr id="18" name="그림 17" descr="광장이(가) 표시된 사진&#10;&#10;자동 생성된 설명">
            <a:extLst>
              <a:ext uri="{FF2B5EF4-FFF2-40B4-BE49-F238E27FC236}">
                <a16:creationId xmlns:a16="http://schemas.microsoft.com/office/drawing/2014/main" id="{EC92D159-432C-4582-B239-AF2AF625F6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6169" y="1141757"/>
            <a:ext cx="2997404" cy="5328120"/>
          </a:xfrm>
          <a:prstGeom prst="rect">
            <a:avLst/>
          </a:prstGeom>
        </p:spPr>
      </p:pic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CDCA0FF9-8255-4175-8CD3-8E3CC4C6CC3E}"/>
              </a:ext>
            </a:extLst>
          </p:cNvPr>
          <p:cNvSpPr/>
          <p:nvPr/>
        </p:nvSpPr>
        <p:spPr>
          <a:xfrm>
            <a:off x="2046803" y="5744584"/>
            <a:ext cx="3176136" cy="473317"/>
          </a:xfrm>
          <a:prstGeom prst="roundRect">
            <a:avLst/>
          </a:prstGeom>
          <a:noFill/>
          <a:ln w="57150"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5C055B8E-248A-4255-BE15-C53B2FB6CCA6}"/>
              </a:ext>
            </a:extLst>
          </p:cNvPr>
          <p:cNvSpPr/>
          <p:nvPr/>
        </p:nvSpPr>
        <p:spPr>
          <a:xfrm>
            <a:off x="5657088" y="3598550"/>
            <a:ext cx="877824" cy="414528"/>
          </a:xfrm>
          <a:prstGeom prst="rightArrow">
            <a:avLst/>
          </a:prstGeom>
          <a:solidFill>
            <a:srgbClr val="F07167"/>
          </a:solidFill>
          <a:ln>
            <a:solidFill>
              <a:srgbClr val="F071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43BAA41F-2DC9-4E74-91C9-C782C1E41DD8}"/>
              </a:ext>
            </a:extLst>
          </p:cNvPr>
          <p:cNvSpPr/>
          <p:nvPr/>
        </p:nvSpPr>
        <p:spPr>
          <a:xfrm>
            <a:off x="8150192" y="3187849"/>
            <a:ext cx="949159" cy="1082937"/>
          </a:xfrm>
          <a:prstGeom prst="roundRect">
            <a:avLst/>
          </a:prstGeom>
          <a:noFill/>
          <a:ln w="57150"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7C90452-DA38-49D3-B2EA-DCDBA8E72170}"/>
              </a:ext>
            </a:extLst>
          </p:cNvPr>
          <p:cNvSpPr txBox="1"/>
          <p:nvPr/>
        </p:nvSpPr>
        <p:spPr>
          <a:xfrm>
            <a:off x="8012515" y="5086651"/>
            <a:ext cx="12682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>
                <a:solidFill>
                  <a:srgbClr val="00AFB9"/>
                </a:solidFill>
                <a:latin typeface="Calibri" panose="020F0502020204030204" pitchFamily="34" charset="0"/>
                <a:ea typeface="G마켓 산스 Light" panose="02000000000000000000" pitchFamily="50" charset="-127"/>
                <a:cs typeface="Calibri" panose="020F0502020204030204" pitchFamily="34" charset="0"/>
              </a:rPr>
              <a:t>로딩 화면</a:t>
            </a:r>
            <a:endParaRPr lang="ko-KR" altLang="en-US" sz="2000" b="1" dirty="0">
              <a:solidFill>
                <a:srgbClr val="00AFB9"/>
              </a:solidFill>
              <a:latin typeface="Calibri" panose="020F0502020204030204" pitchFamily="34" charset="0"/>
              <a:ea typeface="G마켓 산스 Light" panose="02000000000000000000" pitchFamily="50" charset="-127"/>
              <a:cs typeface="Calibri" panose="020F0502020204030204" pitchFamily="34" charset="0"/>
            </a:endParaRPr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BCE7B614-9B79-451E-8554-97D279786E88}"/>
              </a:ext>
            </a:extLst>
          </p:cNvPr>
          <p:cNvSpPr/>
          <p:nvPr/>
        </p:nvSpPr>
        <p:spPr>
          <a:xfrm rot="5400000">
            <a:off x="8436867" y="4540977"/>
            <a:ext cx="375807" cy="349753"/>
          </a:xfrm>
          <a:prstGeom prst="rightArrow">
            <a:avLst/>
          </a:prstGeom>
          <a:solidFill>
            <a:srgbClr val="00AFB9"/>
          </a:solidFill>
          <a:ln>
            <a:solidFill>
              <a:srgbClr val="00AF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0AF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35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1962</TotalTime>
  <Words>677</Words>
  <Application>Microsoft Office PowerPoint</Application>
  <PresentationFormat>와이드스크린</PresentationFormat>
  <Paragraphs>100</Paragraphs>
  <Slides>15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G마켓 산스 Bold</vt:lpstr>
      <vt:lpstr>G마켓 산스 Medium</vt:lpstr>
      <vt:lpstr>맑은 고딕</vt:lpstr>
      <vt:lpstr>Arial</vt:lpstr>
      <vt:lpstr>Calibri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현정 성</dc:creator>
  <cp:lastModifiedBy>이 미경</cp:lastModifiedBy>
  <cp:revision>249</cp:revision>
  <dcterms:created xsi:type="dcterms:W3CDTF">2020-10-05T07:50:00Z</dcterms:created>
  <dcterms:modified xsi:type="dcterms:W3CDTF">2021-08-26T12:01:02Z</dcterms:modified>
</cp:coreProperties>
</file>

<file path=docProps/thumbnail.jpeg>
</file>